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58" r:id="rId3"/>
    <p:sldId id="257" r:id="rId4"/>
    <p:sldId id="259"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2" d="100"/>
          <a:sy n="62" d="100"/>
        </p:scale>
        <p:origin x="1411"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60D46-7A49-48B8-9010-9245CB91661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035E29F-86D4-4419-9B42-9E2E99416135}">
      <dgm:prSet/>
      <dgm:spPr/>
      <dgm:t>
        <a:bodyPr/>
        <a:lstStyle/>
        <a:p>
          <a:r>
            <a:rPr lang="en-GB" b="1" i="1"/>
            <a:t>Drama Techniques in Foreign Language Teaching </a:t>
          </a:r>
          <a:r>
            <a:rPr lang="en-GB" i="1"/>
            <a:t>by Olga Lucia Zuluaga Valencia</a:t>
          </a:r>
          <a:endParaRPr lang="en-US"/>
        </a:p>
      </dgm:t>
    </dgm:pt>
    <dgm:pt modelId="{FD481C9C-1059-420E-92D7-D3518388D90B}" type="parTrans" cxnId="{60C5E0E8-66F2-41C6-B9FF-5093511C031A}">
      <dgm:prSet/>
      <dgm:spPr/>
      <dgm:t>
        <a:bodyPr/>
        <a:lstStyle/>
        <a:p>
          <a:endParaRPr lang="en-US"/>
        </a:p>
      </dgm:t>
    </dgm:pt>
    <dgm:pt modelId="{56C3B166-344D-4901-816D-F53B7183E2FA}" type="sibTrans" cxnId="{60C5E0E8-66F2-41C6-B9FF-5093511C031A}">
      <dgm:prSet/>
      <dgm:spPr/>
      <dgm:t>
        <a:bodyPr/>
        <a:lstStyle/>
        <a:p>
          <a:endParaRPr lang="en-US"/>
        </a:p>
      </dgm:t>
    </dgm:pt>
    <dgm:pt modelId="{6A4E9DF8-F818-411A-B617-D423C5FBEA54}">
      <dgm:prSet/>
      <dgm:spPr/>
      <dgm:t>
        <a:bodyPr/>
        <a:lstStyle/>
        <a:p>
          <a:r>
            <a:rPr lang="en-GB"/>
            <a:t>A comprehensive book that explores various drama techniques and their application in foreign language teaching.</a:t>
          </a:r>
          <a:endParaRPr lang="en-US"/>
        </a:p>
      </dgm:t>
    </dgm:pt>
    <dgm:pt modelId="{5671148E-4C0E-410B-B97B-C8C1DBC109B7}" type="parTrans" cxnId="{80D38691-2671-452A-BEAC-E6EF7465D18F}">
      <dgm:prSet/>
      <dgm:spPr/>
      <dgm:t>
        <a:bodyPr/>
        <a:lstStyle/>
        <a:p>
          <a:endParaRPr lang="en-US"/>
        </a:p>
      </dgm:t>
    </dgm:pt>
    <dgm:pt modelId="{91CFAF88-2DC7-41AF-983E-35C6DFB3BC2F}" type="sibTrans" cxnId="{80D38691-2671-452A-BEAC-E6EF7465D18F}">
      <dgm:prSet/>
      <dgm:spPr/>
      <dgm:t>
        <a:bodyPr/>
        <a:lstStyle/>
        <a:p>
          <a:endParaRPr lang="en-US"/>
        </a:p>
      </dgm:t>
    </dgm:pt>
    <dgm:pt modelId="{0ABB8333-F251-4F15-A289-B279FE571B30}">
      <dgm:prSet/>
      <dgm:spPr/>
      <dgm:t>
        <a:bodyPr/>
        <a:lstStyle/>
        <a:p>
          <a:r>
            <a:rPr lang="en-GB" b="1" i="1" dirty="0"/>
            <a:t>The Use of Drama in the Language Classroom</a:t>
          </a:r>
          <a:r>
            <a:rPr lang="en-GB" i="1" dirty="0"/>
            <a:t> by T. McCargar</a:t>
          </a:r>
          <a:endParaRPr lang="en-US" dirty="0"/>
        </a:p>
      </dgm:t>
    </dgm:pt>
    <dgm:pt modelId="{51D2020E-E9C6-46B9-AF7D-A57AD77BBCF2}" type="parTrans" cxnId="{2396C703-9CBD-41FF-B758-F61D2B11FDE2}">
      <dgm:prSet/>
      <dgm:spPr/>
      <dgm:t>
        <a:bodyPr/>
        <a:lstStyle/>
        <a:p>
          <a:endParaRPr lang="en-US"/>
        </a:p>
      </dgm:t>
    </dgm:pt>
    <dgm:pt modelId="{2C310500-49BF-44DE-B998-FB5AB7306154}" type="sibTrans" cxnId="{2396C703-9CBD-41FF-B758-F61D2B11FDE2}">
      <dgm:prSet/>
      <dgm:spPr/>
      <dgm:t>
        <a:bodyPr/>
        <a:lstStyle/>
        <a:p>
          <a:endParaRPr lang="en-US"/>
        </a:p>
      </dgm:t>
    </dgm:pt>
    <dgm:pt modelId="{F2F23605-C8BE-4438-9073-F7BCCE2EB094}">
      <dgm:prSet/>
      <dgm:spPr/>
      <dgm:t>
        <a:bodyPr/>
        <a:lstStyle/>
        <a:p>
          <a:r>
            <a:rPr lang="en-GB"/>
            <a:t>An article discussing the benefits of using drama in language learning and providing practical examples</a:t>
          </a:r>
          <a:r>
            <a:rPr lang="en-GB" i="1"/>
            <a:t>.</a:t>
          </a:r>
          <a:endParaRPr lang="en-US"/>
        </a:p>
      </dgm:t>
    </dgm:pt>
    <dgm:pt modelId="{1FB4698B-4F85-4E88-94BD-3C90F17F6200}" type="parTrans" cxnId="{E25F16D0-95EF-4C3D-A805-55071622E3F5}">
      <dgm:prSet/>
      <dgm:spPr/>
      <dgm:t>
        <a:bodyPr/>
        <a:lstStyle/>
        <a:p>
          <a:endParaRPr lang="en-US"/>
        </a:p>
      </dgm:t>
    </dgm:pt>
    <dgm:pt modelId="{FC04FC43-ED88-4508-BF09-3B952C9717FD}" type="sibTrans" cxnId="{E25F16D0-95EF-4C3D-A805-55071622E3F5}">
      <dgm:prSet/>
      <dgm:spPr/>
      <dgm:t>
        <a:bodyPr/>
        <a:lstStyle/>
        <a:p>
          <a:endParaRPr lang="en-US"/>
        </a:p>
      </dgm:t>
    </dgm:pt>
    <dgm:pt modelId="{A3362C48-6512-427D-83E3-90A47ECCB5DC}">
      <dgm:prSet/>
      <dgm:spPr/>
      <dgm:t>
        <a:bodyPr/>
        <a:lstStyle/>
        <a:p>
          <a:r>
            <a:rPr lang="en-GB" b="1" i="1"/>
            <a:t>Teaching English Through Drama </a:t>
          </a:r>
          <a:r>
            <a:rPr lang="en-GB" i="1"/>
            <a:t>by Matt Bromley</a:t>
          </a:r>
          <a:endParaRPr lang="en-US"/>
        </a:p>
      </dgm:t>
    </dgm:pt>
    <dgm:pt modelId="{EEA202E4-3D78-4FB2-84BC-E5EB6320E140}" type="parTrans" cxnId="{FFB94496-707B-4203-992C-6F6C1408BD3F}">
      <dgm:prSet/>
      <dgm:spPr/>
      <dgm:t>
        <a:bodyPr/>
        <a:lstStyle/>
        <a:p>
          <a:endParaRPr lang="en-US"/>
        </a:p>
      </dgm:t>
    </dgm:pt>
    <dgm:pt modelId="{A60B1A75-8510-4D5E-BBA3-A5D4E40BAD1E}" type="sibTrans" cxnId="{FFB94496-707B-4203-992C-6F6C1408BD3F}">
      <dgm:prSet/>
      <dgm:spPr/>
      <dgm:t>
        <a:bodyPr/>
        <a:lstStyle/>
        <a:p>
          <a:endParaRPr lang="en-US"/>
        </a:p>
      </dgm:t>
    </dgm:pt>
    <dgm:pt modelId="{81C3AC97-F715-4E1A-A27B-BBF8A6E05505}">
      <dgm:prSet/>
      <dgm:spPr/>
      <dgm:t>
        <a:bodyPr/>
        <a:lstStyle/>
        <a:p>
          <a:r>
            <a:rPr lang="en-GB"/>
            <a:t>While focused on English, this book offers insights into using drama as a tool for language teaching that can be adapted for other languages.</a:t>
          </a:r>
          <a:endParaRPr lang="en-US"/>
        </a:p>
      </dgm:t>
    </dgm:pt>
    <dgm:pt modelId="{59DBBFA1-C289-4364-B086-FEB25C8AF71E}" type="parTrans" cxnId="{09F778CC-BDA4-46B2-8D33-ED1AC8E0F997}">
      <dgm:prSet/>
      <dgm:spPr/>
      <dgm:t>
        <a:bodyPr/>
        <a:lstStyle/>
        <a:p>
          <a:endParaRPr lang="en-US"/>
        </a:p>
      </dgm:t>
    </dgm:pt>
    <dgm:pt modelId="{307B0F37-8817-45B8-82F9-8933315D6C13}" type="sibTrans" cxnId="{09F778CC-BDA4-46B2-8D33-ED1AC8E0F997}">
      <dgm:prSet/>
      <dgm:spPr/>
      <dgm:t>
        <a:bodyPr/>
        <a:lstStyle/>
        <a:p>
          <a:endParaRPr lang="en-US"/>
        </a:p>
      </dgm:t>
    </dgm:pt>
    <dgm:pt modelId="{5D89126F-8348-44E4-881D-AE5D4A84DE53}" type="pres">
      <dgm:prSet presAssocID="{91360D46-7A49-48B8-9010-9245CB916614}" presName="root" presStyleCnt="0">
        <dgm:presLayoutVars>
          <dgm:dir/>
          <dgm:resizeHandles val="exact"/>
        </dgm:presLayoutVars>
      </dgm:prSet>
      <dgm:spPr/>
    </dgm:pt>
    <dgm:pt modelId="{90F3F7A2-43A6-4D7D-9AD9-DEDFB934C959}" type="pres">
      <dgm:prSet presAssocID="{0035E29F-86D4-4419-9B42-9E2E99416135}" presName="compNode" presStyleCnt="0"/>
      <dgm:spPr/>
    </dgm:pt>
    <dgm:pt modelId="{930AF322-2A50-40F0-ADDC-5FD79BFAB197}" type="pres">
      <dgm:prSet presAssocID="{0035E29F-86D4-4419-9B42-9E2E99416135}" presName="bgRect" presStyleLbl="bgShp" presStyleIdx="0" presStyleCnt="3"/>
      <dgm:spPr/>
    </dgm:pt>
    <dgm:pt modelId="{F5DDEC36-54FD-4764-A86F-3EE2A7419097}" type="pres">
      <dgm:prSet presAssocID="{0035E29F-86D4-4419-9B42-9E2E994161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nslate"/>
        </a:ext>
      </dgm:extLst>
    </dgm:pt>
    <dgm:pt modelId="{22A96831-E298-4340-8E62-6AE1267F8DAE}" type="pres">
      <dgm:prSet presAssocID="{0035E29F-86D4-4419-9B42-9E2E99416135}" presName="spaceRect" presStyleCnt="0"/>
      <dgm:spPr/>
    </dgm:pt>
    <dgm:pt modelId="{44235EFE-ECC8-4E9E-AE91-709E5F3D79D9}" type="pres">
      <dgm:prSet presAssocID="{0035E29F-86D4-4419-9B42-9E2E99416135}" presName="parTx" presStyleLbl="revTx" presStyleIdx="0" presStyleCnt="6">
        <dgm:presLayoutVars>
          <dgm:chMax val="0"/>
          <dgm:chPref val="0"/>
        </dgm:presLayoutVars>
      </dgm:prSet>
      <dgm:spPr/>
    </dgm:pt>
    <dgm:pt modelId="{7074F838-996A-4F8F-B73B-E1576B253418}" type="pres">
      <dgm:prSet presAssocID="{0035E29F-86D4-4419-9B42-9E2E99416135}" presName="desTx" presStyleLbl="revTx" presStyleIdx="1" presStyleCnt="6">
        <dgm:presLayoutVars/>
      </dgm:prSet>
      <dgm:spPr/>
    </dgm:pt>
    <dgm:pt modelId="{7BF9AD11-A235-47FC-BB03-8EF3447B53B7}" type="pres">
      <dgm:prSet presAssocID="{56C3B166-344D-4901-816D-F53B7183E2FA}" presName="sibTrans" presStyleCnt="0"/>
      <dgm:spPr/>
    </dgm:pt>
    <dgm:pt modelId="{C3600343-49E7-422D-AAD1-3DE7EAA5C46A}" type="pres">
      <dgm:prSet presAssocID="{0ABB8333-F251-4F15-A289-B279FE571B30}" presName="compNode" presStyleCnt="0"/>
      <dgm:spPr/>
    </dgm:pt>
    <dgm:pt modelId="{0457F286-B8F3-438E-9359-B32C2479CBB5}" type="pres">
      <dgm:prSet presAssocID="{0ABB8333-F251-4F15-A289-B279FE571B30}" presName="bgRect" presStyleLbl="bgShp" presStyleIdx="1" presStyleCnt="3"/>
      <dgm:spPr/>
    </dgm:pt>
    <dgm:pt modelId="{6D06ED51-F440-4641-B086-C284A1D0BC6A}" type="pres">
      <dgm:prSet presAssocID="{0ABB8333-F251-4F15-A289-B279FE571B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Caption"/>
        </a:ext>
      </dgm:extLst>
    </dgm:pt>
    <dgm:pt modelId="{C8C9BED3-5E48-4B49-83ED-CB53A920E036}" type="pres">
      <dgm:prSet presAssocID="{0ABB8333-F251-4F15-A289-B279FE571B30}" presName="spaceRect" presStyleCnt="0"/>
      <dgm:spPr/>
    </dgm:pt>
    <dgm:pt modelId="{1E6427E2-7F22-4F6A-B9BB-E256521D4F60}" type="pres">
      <dgm:prSet presAssocID="{0ABB8333-F251-4F15-A289-B279FE571B30}" presName="parTx" presStyleLbl="revTx" presStyleIdx="2" presStyleCnt="6">
        <dgm:presLayoutVars>
          <dgm:chMax val="0"/>
          <dgm:chPref val="0"/>
        </dgm:presLayoutVars>
      </dgm:prSet>
      <dgm:spPr/>
    </dgm:pt>
    <dgm:pt modelId="{DF87B684-B001-4D64-8F90-3805C2E66A27}" type="pres">
      <dgm:prSet presAssocID="{0ABB8333-F251-4F15-A289-B279FE571B30}" presName="desTx" presStyleLbl="revTx" presStyleIdx="3" presStyleCnt="6">
        <dgm:presLayoutVars/>
      </dgm:prSet>
      <dgm:spPr/>
    </dgm:pt>
    <dgm:pt modelId="{1575CF6D-7BB2-4936-8A26-9E542E74CF58}" type="pres">
      <dgm:prSet presAssocID="{2C310500-49BF-44DE-B998-FB5AB7306154}" presName="sibTrans" presStyleCnt="0"/>
      <dgm:spPr/>
    </dgm:pt>
    <dgm:pt modelId="{EBCDDB71-4AAB-4FB5-81F5-99F746DB8A64}" type="pres">
      <dgm:prSet presAssocID="{A3362C48-6512-427D-83E3-90A47ECCB5DC}" presName="compNode" presStyleCnt="0"/>
      <dgm:spPr/>
    </dgm:pt>
    <dgm:pt modelId="{259360A8-0CE0-4B5A-B1E0-7F1C4857B08B}" type="pres">
      <dgm:prSet presAssocID="{A3362C48-6512-427D-83E3-90A47ECCB5DC}" presName="bgRect" presStyleLbl="bgShp" presStyleIdx="2" presStyleCnt="3"/>
      <dgm:spPr/>
    </dgm:pt>
    <dgm:pt modelId="{F2A88D03-D6CD-4503-B762-CF7C26B1B299}" type="pres">
      <dgm:prSet presAssocID="{A3362C48-6512-427D-83E3-90A47ECCB5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ctionary"/>
        </a:ext>
      </dgm:extLst>
    </dgm:pt>
    <dgm:pt modelId="{3B980679-302F-4ED4-80B2-BD238C7E6E22}" type="pres">
      <dgm:prSet presAssocID="{A3362C48-6512-427D-83E3-90A47ECCB5DC}" presName="spaceRect" presStyleCnt="0"/>
      <dgm:spPr/>
    </dgm:pt>
    <dgm:pt modelId="{1FC7A411-A99E-4346-B1B9-8A6171C3F972}" type="pres">
      <dgm:prSet presAssocID="{A3362C48-6512-427D-83E3-90A47ECCB5DC}" presName="parTx" presStyleLbl="revTx" presStyleIdx="4" presStyleCnt="6">
        <dgm:presLayoutVars>
          <dgm:chMax val="0"/>
          <dgm:chPref val="0"/>
        </dgm:presLayoutVars>
      </dgm:prSet>
      <dgm:spPr/>
    </dgm:pt>
    <dgm:pt modelId="{F68AFB51-A125-48B5-AED5-B31DD34A65BD}" type="pres">
      <dgm:prSet presAssocID="{A3362C48-6512-427D-83E3-90A47ECCB5DC}" presName="desTx" presStyleLbl="revTx" presStyleIdx="5" presStyleCnt="6">
        <dgm:presLayoutVars/>
      </dgm:prSet>
      <dgm:spPr/>
    </dgm:pt>
  </dgm:ptLst>
  <dgm:cxnLst>
    <dgm:cxn modelId="{2396C703-9CBD-41FF-B758-F61D2B11FDE2}" srcId="{91360D46-7A49-48B8-9010-9245CB916614}" destId="{0ABB8333-F251-4F15-A289-B279FE571B30}" srcOrd="1" destOrd="0" parTransId="{51D2020E-E9C6-46B9-AF7D-A57AD77BBCF2}" sibTransId="{2C310500-49BF-44DE-B998-FB5AB7306154}"/>
    <dgm:cxn modelId="{0D917812-C7FC-4742-BC4A-8FCD994281B0}" type="presOf" srcId="{0ABB8333-F251-4F15-A289-B279FE571B30}" destId="{1E6427E2-7F22-4F6A-B9BB-E256521D4F60}" srcOrd="0" destOrd="0" presId="urn:microsoft.com/office/officeart/2018/2/layout/IconVerticalSolidList"/>
    <dgm:cxn modelId="{24E8682B-A020-4369-878F-954EE5FD9112}" type="presOf" srcId="{81C3AC97-F715-4E1A-A27B-BBF8A6E05505}" destId="{F68AFB51-A125-48B5-AED5-B31DD34A65BD}" srcOrd="0" destOrd="0" presId="urn:microsoft.com/office/officeart/2018/2/layout/IconVerticalSolidList"/>
    <dgm:cxn modelId="{B420A732-EEB6-43D9-B00E-DD00DCB7FF49}" type="presOf" srcId="{A3362C48-6512-427D-83E3-90A47ECCB5DC}" destId="{1FC7A411-A99E-4346-B1B9-8A6171C3F972}" srcOrd="0" destOrd="0" presId="urn:microsoft.com/office/officeart/2018/2/layout/IconVerticalSolidList"/>
    <dgm:cxn modelId="{3107FC43-A92E-496E-BBB4-11362EBB1FF8}" type="presOf" srcId="{0035E29F-86D4-4419-9B42-9E2E99416135}" destId="{44235EFE-ECC8-4E9E-AE91-709E5F3D79D9}" srcOrd="0" destOrd="0" presId="urn:microsoft.com/office/officeart/2018/2/layout/IconVerticalSolidList"/>
    <dgm:cxn modelId="{80D38691-2671-452A-BEAC-E6EF7465D18F}" srcId="{0035E29F-86D4-4419-9B42-9E2E99416135}" destId="{6A4E9DF8-F818-411A-B617-D423C5FBEA54}" srcOrd="0" destOrd="0" parTransId="{5671148E-4C0E-410B-B97B-C8C1DBC109B7}" sibTransId="{91CFAF88-2DC7-41AF-983E-35C6DFB3BC2F}"/>
    <dgm:cxn modelId="{FFB94496-707B-4203-992C-6F6C1408BD3F}" srcId="{91360D46-7A49-48B8-9010-9245CB916614}" destId="{A3362C48-6512-427D-83E3-90A47ECCB5DC}" srcOrd="2" destOrd="0" parTransId="{EEA202E4-3D78-4FB2-84BC-E5EB6320E140}" sibTransId="{A60B1A75-8510-4D5E-BBA3-A5D4E40BAD1E}"/>
    <dgm:cxn modelId="{6FCECCAA-0232-44F7-B1D9-EE36C48BCC8E}" type="presOf" srcId="{F2F23605-C8BE-4438-9073-F7BCCE2EB094}" destId="{DF87B684-B001-4D64-8F90-3805C2E66A27}" srcOrd="0" destOrd="0" presId="urn:microsoft.com/office/officeart/2018/2/layout/IconVerticalSolidList"/>
    <dgm:cxn modelId="{74B4FEAD-EC88-4D86-B0A6-89B4188168A6}" type="presOf" srcId="{91360D46-7A49-48B8-9010-9245CB916614}" destId="{5D89126F-8348-44E4-881D-AE5D4A84DE53}" srcOrd="0" destOrd="0" presId="urn:microsoft.com/office/officeart/2018/2/layout/IconVerticalSolidList"/>
    <dgm:cxn modelId="{09F778CC-BDA4-46B2-8D33-ED1AC8E0F997}" srcId="{A3362C48-6512-427D-83E3-90A47ECCB5DC}" destId="{81C3AC97-F715-4E1A-A27B-BBF8A6E05505}" srcOrd="0" destOrd="0" parTransId="{59DBBFA1-C289-4364-B086-FEB25C8AF71E}" sibTransId="{307B0F37-8817-45B8-82F9-8933315D6C13}"/>
    <dgm:cxn modelId="{E25F16D0-95EF-4C3D-A805-55071622E3F5}" srcId="{0ABB8333-F251-4F15-A289-B279FE571B30}" destId="{F2F23605-C8BE-4438-9073-F7BCCE2EB094}" srcOrd="0" destOrd="0" parTransId="{1FB4698B-4F85-4E88-94BD-3C90F17F6200}" sibTransId="{FC04FC43-ED88-4508-BF09-3B952C9717FD}"/>
    <dgm:cxn modelId="{5E364FD7-EE59-4C49-96AC-88418DFDF5F2}" type="presOf" srcId="{6A4E9DF8-F818-411A-B617-D423C5FBEA54}" destId="{7074F838-996A-4F8F-B73B-E1576B253418}" srcOrd="0" destOrd="0" presId="urn:microsoft.com/office/officeart/2018/2/layout/IconVerticalSolidList"/>
    <dgm:cxn modelId="{60C5E0E8-66F2-41C6-B9FF-5093511C031A}" srcId="{91360D46-7A49-48B8-9010-9245CB916614}" destId="{0035E29F-86D4-4419-9B42-9E2E99416135}" srcOrd="0" destOrd="0" parTransId="{FD481C9C-1059-420E-92D7-D3518388D90B}" sibTransId="{56C3B166-344D-4901-816D-F53B7183E2FA}"/>
    <dgm:cxn modelId="{E0095BA7-811B-4C1C-A0CD-C5D9422680F4}" type="presParOf" srcId="{5D89126F-8348-44E4-881D-AE5D4A84DE53}" destId="{90F3F7A2-43A6-4D7D-9AD9-DEDFB934C959}" srcOrd="0" destOrd="0" presId="urn:microsoft.com/office/officeart/2018/2/layout/IconVerticalSolidList"/>
    <dgm:cxn modelId="{F1D3BE41-287E-4A2C-94B2-1C69689A4E47}" type="presParOf" srcId="{90F3F7A2-43A6-4D7D-9AD9-DEDFB934C959}" destId="{930AF322-2A50-40F0-ADDC-5FD79BFAB197}" srcOrd="0" destOrd="0" presId="urn:microsoft.com/office/officeart/2018/2/layout/IconVerticalSolidList"/>
    <dgm:cxn modelId="{F4B2149D-12A5-4D95-A364-6688729E6FE7}" type="presParOf" srcId="{90F3F7A2-43A6-4D7D-9AD9-DEDFB934C959}" destId="{F5DDEC36-54FD-4764-A86F-3EE2A7419097}" srcOrd="1" destOrd="0" presId="urn:microsoft.com/office/officeart/2018/2/layout/IconVerticalSolidList"/>
    <dgm:cxn modelId="{6E77F143-8147-457E-A644-19FC727A33F8}" type="presParOf" srcId="{90F3F7A2-43A6-4D7D-9AD9-DEDFB934C959}" destId="{22A96831-E298-4340-8E62-6AE1267F8DAE}" srcOrd="2" destOrd="0" presId="urn:microsoft.com/office/officeart/2018/2/layout/IconVerticalSolidList"/>
    <dgm:cxn modelId="{93EABDFA-9C62-4930-BDEC-8107415654DF}" type="presParOf" srcId="{90F3F7A2-43A6-4D7D-9AD9-DEDFB934C959}" destId="{44235EFE-ECC8-4E9E-AE91-709E5F3D79D9}" srcOrd="3" destOrd="0" presId="urn:microsoft.com/office/officeart/2018/2/layout/IconVerticalSolidList"/>
    <dgm:cxn modelId="{34841299-B902-4755-976E-2D3E76640A9B}" type="presParOf" srcId="{90F3F7A2-43A6-4D7D-9AD9-DEDFB934C959}" destId="{7074F838-996A-4F8F-B73B-E1576B253418}" srcOrd="4" destOrd="0" presId="urn:microsoft.com/office/officeart/2018/2/layout/IconVerticalSolidList"/>
    <dgm:cxn modelId="{DB45A16E-9561-4983-A782-BFEC20F99ACC}" type="presParOf" srcId="{5D89126F-8348-44E4-881D-AE5D4A84DE53}" destId="{7BF9AD11-A235-47FC-BB03-8EF3447B53B7}" srcOrd="1" destOrd="0" presId="urn:microsoft.com/office/officeart/2018/2/layout/IconVerticalSolidList"/>
    <dgm:cxn modelId="{46A5E7B0-43BB-4D15-B7A5-F5C6E0D1C8B3}" type="presParOf" srcId="{5D89126F-8348-44E4-881D-AE5D4A84DE53}" destId="{C3600343-49E7-422D-AAD1-3DE7EAA5C46A}" srcOrd="2" destOrd="0" presId="urn:microsoft.com/office/officeart/2018/2/layout/IconVerticalSolidList"/>
    <dgm:cxn modelId="{5CE6E5D1-1294-4363-998F-295BAB002D91}" type="presParOf" srcId="{C3600343-49E7-422D-AAD1-3DE7EAA5C46A}" destId="{0457F286-B8F3-438E-9359-B32C2479CBB5}" srcOrd="0" destOrd="0" presId="urn:microsoft.com/office/officeart/2018/2/layout/IconVerticalSolidList"/>
    <dgm:cxn modelId="{22C9E597-D3C1-4392-8D12-3C3AB4CD3478}" type="presParOf" srcId="{C3600343-49E7-422D-AAD1-3DE7EAA5C46A}" destId="{6D06ED51-F440-4641-B086-C284A1D0BC6A}" srcOrd="1" destOrd="0" presId="urn:microsoft.com/office/officeart/2018/2/layout/IconVerticalSolidList"/>
    <dgm:cxn modelId="{769E3513-D75E-46E8-8F3C-C5196FB0468E}" type="presParOf" srcId="{C3600343-49E7-422D-AAD1-3DE7EAA5C46A}" destId="{C8C9BED3-5E48-4B49-83ED-CB53A920E036}" srcOrd="2" destOrd="0" presId="urn:microsoft.com/office/officeart/2018/2/layout/IconVerticalSolidList"/>
    <dgm:cxn modelId="{D3CCD7CC-FB6D-49B9-A05B-65F25A31533B}" type="presParOf" srcId="{C3600343-49E7-422D-AAD1-3DE7EAA5C46A}" destId="{1E6427E2-7F22-4F6A-B9BB-E256521D4F60}" srcOrd="3" destOrd="0" presId="urn:microsoft.com/office/officeart/2018/2/layout/IconVerticalSolidList"/>
    <dgm:cxn modelId="{C243A5BE-2674-4BDF-B056-A5302F2F3721}" type="presParOf" srcId="{C3600343-49E7-422D-AAD1-3DE7EAA5C46A}" destId="{DF87B684-B001-4D64-8F90-3805C2E66A27}" srcOrd="4" destOrd="0" presId="urn:microsoft.com/office/officeart/2018/2/layout/IconVerticalSolidList"/>
    <dgm:cxn modelId="{9F5F7861-48B1-403D-BC52-1B0E77BC3AD8}" type="presParOf" srcId="{5D89126F-8348-44E4-881D-AE5D4A84DE53}" destId="{1575CF6D-7BB2-4936-8A26-9E542E74CF58}" srcOrd="3" destOrd="0" presId="urn:microsoft.com/office/officeart/2018/2/layout/IconVerticalSolidList"/>
    <dgm:cxn modelId="{1E56F33E-CCB8-4A34-B9AD-5E60C9C31EEF}" type="presParOf" srcId="{5D89126F-8348-44E4-881D-AE5D4A84DE53}" destId="{EBCDDB71-4AAB-4FB5-81F5-99F746DB8A64}" srcOrd="4" destOrd="0" presId="urn:microsoft.com/office/officeart/2018/2/layout/IconVerticalSolidList"/>
    <dgm:cxn modelId="{5ACDE339-F5DF-4697-85C4-3619489BAED9}" type="presParOf" srcId="{EBCDDB71-4AAB-4FB5-81F5-99F746DB8A64}" destId="{259360A8-0CE0-4B5A-B1E0-7F1C4857B08B}" srcOrd="0" destOrd="0" presId="urn:microsoft.com/office/officeart/2018/2/layout/IconVerticalSolidList"/>
    <dgm:cxn modelId="{730BED8F-94EE-480F-96D4-B66EEC928656}" type="presParOf" srcId="{EBCDDB71-4AAB-4FB5-81F5-99F746DB8A64}" destId="{F2A88D03-D6CD-4503-B762-CF7C26B1B299}" srcOrd="1" destOrd="0" presId="urn:microsoft.com/office/officeart/2018/2/layout/IconVerticalSolidList"/>
    <dgm:cxn modelId="{126B4749-918B-4E09-B735-D1034DE40FF0}" type="presParOf" srcId="{EBCDDB71-4AAB-4FB5-81F5-99F746DB8A64}" destId="{3B980679-302F-4ED4-80B2-BD238C7E6E22}" srcOrd="2" destOrd="0" presId="urn:microsoft.com/office/officeart/2018/2/layout/IconVerticalSolidList"/>
    <dgm:cxn modelId="{BEEBC26D-51DC-4207-8EAF-D21D3886326A}" type="presParOf" srcId="{EBCDDB71-4AAB-4FB5-81F5-99F746DB8A64}" destId="{1FC7A411-A99E-4346-B1B9-8A6171C3F972}" srcOrd="3" destOrd="0" presId="urn:microsoft.com/office/officeart/2018/2/layout/IconVerticalSolidList"/>
    <dgm:cxn modelId="{3F47F483-CCE2-4CC1-AD07-3C586B133A7B}" type="presParOf" srcId="{EBCDDB71-4AAB-4FB5-81F5-99F746DB8A64}" destId="{F68AFB51-A125-48B5-AED5-B31DD34A65B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AF322-2A50-40F0-ADDC-5FD79BFAB197}">
      <dsp:nvSpPr>
        <dsp:cNvPr id="0" name=""/>
        <dsp:cNvSpPr/>
      </dsp:nvSpPr>
      <dsp:spPr>
        <a:xfrm>
          <a:off x="0" y="702"/>
          <a:ext cx="6466741" cy="16431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DEC36-54FD-4764-A86F-3EE2A7419097}">
      <dsp:nvSpPr>
        <dsp:cNvPr id="0" name=""/>
        <dsp:cNvSpPr/>
      </dsp:nvSpPr>
      <dsp:spPr>
        <a:xfrm>
          <a:off x="497064" y="370419"/>
          <a:ext cx="903753" cy="903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235EFE-ECC8-4E9E-AE91-709E5F3D79D9}">
      <dsp:nvSpPr>
        <dsp:cNvPr id="0" name=""/>
        <dsp:cNvSpPr/>
      </dsp:nvSpPr>
      <dsp:spPr>
        <a:xfrm>
          <a:off x="1897883" y="702"/>
          <a:ext cx="2910033" cy="164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04" tIns="173904" rIns="173904" bIns="173904" numCol="1" spcCol="1270" anchor="ctr" anchorCtr="0">
          <a:noAutofit/>
        </a:bodyPr>
        <a:lstStyle/>
        <a:p>
          <a:pPr marL="0" lvl="0" indent="0" algn="l" defTabSz="844550">
            <a:lnSpc>
              <a:spcPct val="90000"/>
            </a:lnSpc>
            <a:spcBef>
              <a:spcPct val="0"/>
            </a:spcBef>
            <a:spcAft>
              <a:spcPct val="35000"/>
            </a:spcAft>
            <a:buNone/>
          </a:pPr>
          <a:r>
            <a:rPr lang="en-GB" sz="1900" b="1" i="1" kern="1200"/>
            <a:t>Drama Techniques in Foreign Language Teaching </a:t>
          </a:r>
          <a:r>
            <a:rPr lang="en-GB" sz="1900" i="1" kern="1200"/>
            <a:t>by Olga Lucia Zuluaga Valencia</a:t>
          </a:r>
          <a:endParaRPr lang="en-US" sz="1900" kern="1200"/>
        </a:p>
      </dsp:txBody>
      <dsp:txXfrm>
        <a:off x="1897883" y="702"/>
        <a:ext cx="2910033" cy="1643189"/>
      </dsp:txXfrm>
    </dsp:sp>
    <dsp:sp modelId="{7074F838-996A-4F8F-B73B-E1576B253418}">
      <dsp:nvSpPr>
        <dsp:cNvPr id="0" name=""/>
        <dsp:cNvSpPr/>
      </dsp:nvSpPr>
      <dsp:spPr>
        <a:xfrm>
          <a:off x="4807916" y="702"/>
          <a:ext cx="1658824" cy="164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04" tIns="173904" rIns="173904" bIns="173904" numCol="1" spcCol="1270" anchor="ctr" anchorCtr="0">
          <a:noAutofit/>
        </a:bodyPr>
        <a:lstStyle/>
        <a:p>
          <a:pPr marL="0" lvl="0" indent="0" algn="l" defTabSz="488950">
            <a:lnSpc>
              <a:spcPct val="90000"/>
            </a:lnSpc>
            <a:spcBef>
              <a:spcPct val="0"/>
            </a:spcBef>
            <a:spcAft>
              <a:spcPct val="35000"/>
            </a:spcAft>
            <a:buNone/>
          </a:pPr>
          <a:r>
            <a:rPr lang="en-GB" sz="1100" kern="1200"/>
            <a:t>A comprehensive book that explores various drama techniques and their application in foreign language teaching.</a:t>
          </a:r>
          <a:endParaRPr lang="en-US" sz="1100" kern="1200"/>
        </a:p>
      </dsp:txBody>
      <dsp:txXfrm>
        <a:off x="4807916" y="702"/>
        <a:ext cx="1658824" cy="1643189"/>
      </dsp:txXfrm>
    </dsp:sp>
    <dsp:sp modelId="{0457F286-B8F3-438E-9359-B32C2479CBB5}">
      <dsp:nvSpPr>
        <dsp:cNvPr id="0" name=""/>
        <dsp:cNvSpPr/>
      </dsp:nvSpPr>
      <dsp:spPr>
        <a:xfrm>
          <a:off x="0" y="2054688"/>
          <a:ext cx="6466741" cy="16431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6ED51-F440-4641-B086-C284A1D0BC6A}">
      <dsp:nvSpPr>
        <dsp:cNvPr id="0" name=""/>
        <dsp:cNvSpPr/>
      </dsp:nvSpPr>
      <dsp:spPr>
        <a:xfrm>
          <a:off x="497064" y="2424406"/>
          <a:ext cx="903753" cy="903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427E2-7F22-4F6A-B9BB-E256521D4F60}">
      <dsp:nvSpPr>
        <dsp:cNvPr id="0" name=""/>
        <dsp:cNvSpPr/>
      </dsp:nvSpPr>
      <dsp:spPr>
        <a:xfrm>
          <a:off x="1897883" y="2054688"/>
          <a:ext cx="2910033" cy="164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04" tIns="173904" rIns="173904" bIns="173904" numCol="1" spcCol="1270" anchor="ctr" anchorCtr="0">
          <a:noAutofit/>
        </a:bodyPr>
        <a:lstStyle/>
        <a:p>
          <a:pPr marL="0" lvl="0" indent="0" algn="l" defTabSz="844550">
            <a:lnSpc>
              <a:spcPct val="90000"/>
            </a:lnSpc>
            <a:spcBef>
              <a:spcPct val="0"/>
            </a:spcBef>
            <a:spcAft>
              <a:spcPct val="35000"/>
            </a:spcAft>
            <a:buNone/>
          </a:pPr>
          <a:r>
            <a:rPr lang="en-GB" sz="1900" b="1" i="1" kern="1200" dirty="0"/>
            <a:t>The Use of Drama in the Language Classroom</a:t>
          </a:r>
          <a:r>
            <a:rPr lang="en-GB" sz="1900" i="1" kern="1200" dirty="0"/>
            <a:t> by T. McCargar</a:t>
          </a:r>
          <a:endParaRPr lang="en-US" sz="1900" kern="1200" dirty="0"/>
        </a:p>
      </dsp:txBody>
      <dsp:txXfrm>
        <a:off x="1897883" y="2054688"/>
        <a:ext cx="2910033" cy="1643189"/>
      </dsp:txXfrm>
    </dsp:sp>
    <dsp:sp modelId="{DF87B684-B001-4D64-8F90-3805C2E66A27}">
      <dsp:nvSpPr>
        <dsp:cNvPr id="0" name=""/>
        <dsp:cNvSpPr/>
      </dsp:nvSpPr>
      <dsp:spPr>
        <a:xfrm>
          <a:off x="4807916" y="2054688"/>
          <a:ext cx="1658824" cy="164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04" tIns="173904" rIns="173904" bIns="173904" numCol="1" spcCol="1270" anchor="ctr" anchorCtr="0">
          <a:noAutofit/>
        </a:bodyPr>
        <a:lstStyle/>
        <a:p>
          <a:pPr marL="0" lvl="0" indent="0" algn="l" defTabSz="488950">
            <a:lnSpc>
              <a:spcPct val="90000"/>
            </a:lnSpc>
            <a:spcBef>
              <a:spcPct val="0"/>
            </a:spcBef>
            <a:spcAft>
              <a:spcPct val="35000"/>
            </a:spcAft>
            <a:buNone/>
          </a:pPr>
          <a:r>
            <a:rPr lang="en-GB" sz="1100" kern="1200"/>
            <a:t>An article discussing the benefits of using drama in language learning and providing practical examples</a:t>
          </a:r>
          <a:r>
            <a:rPr lang="en-GB" sz="1100" i="1" kern="1200"/>
            <a:t>.</a:t>
          </a:r>
          <a:endParaRPr lang="en-US" sz="1100" kern="1200"/>
        </a:p>
      </dsp:txBody>
      <dsp:txXfrm>
        <a:off x="4807916" y="2054688"/>
        <a:ext cx="1658824" cy="1643189"/>
      </dsp:txXfrm>
    </dsp:sp>
    <dsp:sp modelId="{259360A8-0CE0-4B5A-B1E0-7F1C4857B08B}">
      <dsp:nvSpPr>
        <dsp:cNvPr id="0" name=""/>
        <dsp:cNvSpPr/>
      </dsp:nvSpPr>
      <dsp:spPr>
        <a:xfrm>
          <a:off x="0" y="4108674"/>
          <a:ext cx="6466741" cy="16431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A88D03-D6CD-4503-B762-CF7C26B1B299}">
      <dsp:nvSpPr>
        <dsp:cNvPr id="0" name=""/>
        <dsp:cNvSpPr/>
      </dsp:nvSpPr>
      <dsp:spPr>
        <a:xfrm>
          <a:off x="497064" y="4478392"/>
          <a:ext cx="903753" cy="903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C7A411-A99E-4346-B1B9-8A6171C3F972}">
      <dsp:nvSpPr>
        <dsp:cNvPr id="0" name=""/>
        <dsp:cNvSpPr/>
      </dsp:nvSpPr>
      <dsp:spPr>
        <a:xfrm>
          <a:off x="1897883" y="4108674"/>
          <a:ext cx="2910033" cy="164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04" tIns="173904" rIns="173904" bIns="173904" numCol="1" spcCol="1270" anchor="ctr" anchorCtr="0">
          <a:noAutofit/>
        </a:bodyPr>
        <a:lstStyle/>
        <a:p>
          <a:pPr marL="0" lvl="0" indent="0" algn="l" defTabSz="844550">
            <a:lnSpc>
              <a:spcPct val="90000"/>
            </a:lnSpc>
            <a:spcBef>
              <a:spcPct val="0"/>
            </a:spcBef>
            <a:spcAft>
              <a:spcPct val="35000"/>
            </a:spcAft>
            <a:buNone/>
          </a:pPr>
          <a:r>
            <a:rPr lang="en-GB" sz="1900" b="1" i="1" kern="1200"/>
            <a:t>Teaching English Through Drama </a:t>
          </a:r>
          <a:r>
            <a:rPr lang="en-GB" sz="1900" i="1" kern="1200"/>
            <a:t>by Matt Bromley</a:t>
          </a:r>
          <a:endParaRPr lang="en-US" sz="1900" kern="1200"/>
        </a:p>
      </dsp:txBody>
      <dsp:txXfrm>
        <a:off x="1897883" y="4108674"/>
        <a:ext cx="2910033" cy="1643189"/>
      </dsp:txXfrm>
    </dsp:sp>
    <dsp:sp modelId="{F68AFB51-A125-48B5-AED5-B31DD34A65BD}">
      <dsp:nvSpPr>
        <dsp:cNvPr id="0" name=""/>
        <dsp:cNvSpPr/>
      </dsp:nvSpPr>
      <dsp:spPr>
        <a:xfrm>
          <a:off x="4807916" y="4108674"/>
          <a:ext cx="1658824" cy="164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904" tIns="173904" rIns="173904" bIns="173904" numCol="1" spcCol="1270" anchor="ctr" anchorCtr="0">
          <a:noAutofit/>
        </a:bodyPr>
        <a:lstStyle/>
        <a:p>
          <a:pPr marL="0" lvl="0" indent="0" algn="l" defTabSz="488950">
            <a:lnSpc>
              <a:spcPct val="90000"/>
            </a:lnSpc>
            <a:spcBef>
              <a:spcPct val="0"/>
            </a:spcBef>
            <a:spcAft>
              <a:spcPct val="35000"/>
            </a:spcAft>
            <a:buNone/>
          </a:pPr>
          <a:r>
            <a:rPr lang="en-GB" sz="1100" kern="1200"/>
            <a:t>While focused on English, this book offers insights into using drama as a tool for language teaching that can be adapted for other languages.</a:t>
          </a:r>
          <a:endParaRPr lang="en-US" sz="1100" kern="1200"/>
        </a:p>
      </dsp:txBody>
      <dsp:txXfrm>
        <a:off x="4807916" y="4108674"/>
        <a:ext cx="1658824" cy="16431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9/28/2025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795882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9/28/2025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0721980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170847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587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2316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9/28/2025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5291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57534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59166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9/28/2025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22670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512076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9/28/2025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0784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09177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4336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9/28/2025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06255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9085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9/28/2025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63399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40873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62099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48050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7762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8806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5743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9/28/2025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3977176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9/28/2025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17586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9/28/2025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0144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9/28/2025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2321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77937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9/28/2025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4124514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9/28/2025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7599498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9/28/2025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536714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9/28/2025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16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9/28/2025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248404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9/28/2025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298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9/28/2025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6608401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9/28/2025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886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9/28/2025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329220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9/28/2025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512070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9/28/2025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1263276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9/28/2025</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621156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9/28/2025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3357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9/28/2025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53649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9/28/2025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81361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9/28/2025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69391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9/28/2025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762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9/28/2025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83093366"/>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9/28/2025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51946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843064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9/28/2025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916046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9768587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4738333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9/28/2025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3960891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9/28/2025</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2319294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9/28/2025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43137113"/>
      </p:ext>
    </p:extLst>
  </p:cSld>
  <p:clrMap bg1="lt1" tx1="dk1" bg2="lt2" tx2="dk2" accent1="accent1" accent2="accent2" accent3="accent3" accent4="accent4" accent5="accent5" accent6="accent6" hlink="hlink" folHlink="folHlink"/>
  <p:sldLayoutIdLst>
    <p:sldLayoutId id="2147483803" r:id="rId1"/>
    <p:sldLayoutId id="2147483802" r:id="rId2"/>
    <p:sldLayoutId id="2147483804"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5679-5B05-F412-9F46-4453D6F947C2}"/>
              </a:ext>
            </a:extLst>
          </p:cNvPr>
          <p:cNvSpPr>
            <a:spLocks noGrp="1"/>
          </p:cNvSpPr>
          <p:nvPr>
            <p:ph type="ctrTitle"/>
          </p:nvPr>
        </p:nvSpPr>
        <p:spPr>
          <a:xfrm>
            <a:off x="429767" y="411480"/>
            <a:ext cx="5884535" cy="3739896"/>
          </a:xfrm>
        </p:spPr>
        <p:txBody>
          <a:bodyPr anchor="t">
            <a:normAutofit/>
          </a:bodyPr>
          <a:lstStyle/>
          <a:p>
            <a:r>
              <a:rPr lang="en-GB" dirty="0">
                <a:latin typeface="Congenial Black" panose="02000503040000020004" pitchFamily="2" charset="0"/>
              </a:rPr>
              <a:t>Using Drama in Languages Lessons</a:t>
            </a:r>
          </a:p>
        </p:txBody>
      </p:sp>
      <p:sp>
        <p:nvSpPr>
          <p:cNvPr id="3" name="Subtitle 2">
            <a:extLst>
              <a:ext uri="{FF2B5EF4-FFF2-40B4-BE49-F238E27FC236}">
                <a16:creationId xmlns:a16="http://schemas.microsoft.com/office/drawing/2014/main" id="{DA932782-4FF0-B8AA-F304-A4901C4AA780}"/>
              </a:ext>
            </a:extLst>
          </p:cNvPr>
          <p:cNvSpPr>
            <a:spLocks noGrp="1"/>
          </p:cNvSpPr>
          <p:nvPr>
            <p:ph type="subTitle" idx="1"/>
          </p:nvPr>
        </p:nvSpPr>
        <p:spPr>
          <a:xfrm>
            <a:off x="429767" y="2390044"/>
            <a:ext cx="4517136" cy="1380744"/>
          </a:xfrm>
        </p:spPr>
        <p:txBody>
          <a:bodyPr anchor="b">
            <a:normAutofit/>
          </a:bodyPr>
          <a:lstStyle/>
          <a:p>
            <a:r>
              <a:rPr lang="en-GB" dirty="0">
                <a:latin typeface="Congenial Black" panose="02000503040000020004" pitchFamily="2" charset="0"/>
              </a:rPr>
              <a:t>Bringing Language to Life</a:t>
            </a:r>
          </a:p>
        </p:txBody>
      </p:sp>
      <p:pic>
        <p:nvPicPr>
          <p:cNvPr id="1026" name="Picture 2" descr="Free Theatermasken Masks illustration and picture">
            <a:extLst>
              <a:ext uri="{FF2B5EF4-FFF2-40B4-BE49-F238E27FC236}">
                <a16:creationId xmlns:a16="http://schemas.microsoft.com/office/drawing/2014/main" id="{B626C98D-EFA2-7C06-E86D-B4348519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59" r="25118" b="1"/>
          <a:stretch>
            <a:fillRect/>
          </a:stretch>
        </p:blipFill>
        <p:spPr bwMode="auto">
          <a:xfrm>
            <a:off x="6517248" y="10"/>
            <a:ext cx="5674753" cy="639914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38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309FD-21A6-9D45-463D-EAF0993A77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11FAE-F453-7041-5242-37A3D734B4A9}"/>
              </a:ext>
            </a:extLst>
          </p:cNvPr>
          <p:cNvSpPr>
            <a:spLocks noGrp="1"/>
          </p:cNvSpPr>
          <p:nvPr>
            <p:ph idx="1"/>
          </p:nvPr>
        </p:nvSpPr>
        <p:spPr>
          <a:xfrm>
            <a:off x="429768" y="1342438"/>
            <a:ext cx="5666232" cy="4901184"/>
          </a:xfrm>
        </p:spPr>
        <p:txBody>
          <a:bodyPr/>
          <a:lstStyle/>
          <a:p>
            <a:pPr>
              <a:lnSpc>
                <a:spcPct val="107000"/>
              </a:lnSpc>
              <a:spcAft>
                <a:spcPts val="800"/>
              </a:spcAft>
              <a:buNone/>
            </a:pPr>
            <a:r>
              <a:rPr lang="en-GB" sz="2800" b="1" dirty="0">
                <a:effectLst/>
                <a:latin typeface="Calibri" panose="020F0502020204030204" pitchFamily="34" charset="0"/>
                <a:ea typeface="Calibri" panose="020F0502020204030204" pitchFamily="34" charset="0"/>
                <a:cs typeface="Calibri" panose="020F0502020204030204" pitchFamily="34" charset="0"/>
              </a:rPr>
              <a:t>Further opportunities: </a:t>
            </a:r>
          </a:p>
          <a:p>
            <a:pPr>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Lastly, discuss future language-related opportunities. This could involve participating in language competitions, joining language clubs, or even planning more language-focused events, like for example, if you and your students are up for it, a longer play performed for the whole school and parents? </a:t>
            </a:r>
          </a:p>
          <a:p>
            <a:pPr>
              <a:lnSpc>
                <a:spcPct val="107000"/>
              </a:lnSpc>
              <a:spcAft>
                <a:spcPts val="800"/>
              </a:spcAft>
              <a:buNone/>
            </a:pPr>
            <a:endParaRPr lang="en-GB" dirty="0"/>
          </a:p>
        </p:txBody>
      </p:sp>
      <p:pic>
        <p:nvPicPr>
          <p:cNvPr id="9220" name="Picture 4" descr="Free Chair Chairs photo and picture">
            <a:extLst>
              <a:ext uri="{FF2B5EF4-FFF2-40B4-BE49-F238E27FC236}">
                <a16:creationId xmlns:a16="http://schemas.microsoft.com/office/drawing/2014/main" id="{91519708-E038-7AA9-45BC-86AC33254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972" y="210806"/>
            <a:ext cx="4579187" cy="305137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ree Chicago Illinois photo and picture">
            <a:extLst>
              <a:ext uri="{FF2B5EF4-FFF2-40B4-BE49-F238E27FC236}">
                <a16:creationId xmlns:a16="http://schemas.microsoft.com/office/drawing/2014/main" id="{D4C7CC8D-AF02-88E4-2435-F42A70D15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972" y="3429000"/>
            <a:ext cx="4579187" cy="31455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EDD1595-E747-7735-FCA7-1230DAC0B808}"/>
              </a:ext>
            </a:extLst>
          </p:cNvPr>
          <p:cNvSpPr>
            <a:spLocks noGrp="1"/>
          </p:cNvSpPr>
          <p:nvPr>
            <p:ph type="title"/>
          </p:nvPr>
        </p:nvSpPr>
        <p:spPr>
          <a:xfrm>
            <a:off x="429768" y="320040"/>
            <a:ext cx="6858000" cy="932688"/>
          </a:xfrm>
        </p:spPr>
        <p:txBody>
          <a:bodyPr anchor="b">
            <a:normAutofit/>
          </a:bodyPr>
          <a:lstStyle/>
          <a:p>
            <a:r>
              <a:rPr lang="en-GB" dirty="0">
                <a:latin typeface="Congenial Black" panose="02000503040000020004" pitchFamily="2" charset="0"/>
              </a:rPr>
              <a:t>Points to consider:</a:t>
            </a:r>
          </a:p>
        </p:txBody>
      </p:sp>
    </p:spTree>
    <p:extLst>
      <p:ext uri="{BB962C8B-B14F-4D97-AF65-F5344CB8AC3E}">
        <p14:creationId xmlns:p14="http://schemas.microsoft.com/office/powerpoint/2010/main" val="48581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DC1402D-9775-6706-E031-16B2F0D3D892}"/>
              </a:ext>
            </a:extLst>
          </p:cNvPr>
          <p:cNvSpPr>
            <a:spLocks noGrp="1"/>
          </p:cNvSpPr>
          <p:nvPr>
            <p:ph type="body" sz="half" idx="2"/>
          </p:nvPr>
        </p:nvSpPr>
        <p:spPr>
          <a:xfrm>
            <a:off x="429768" y="1850785"/>
            <a:ext cx="4084624" cy="3993263"/>
          </a:xfrm>
        </p:spPr>
        <p:txBody>
          <a:bodyPr>
            <a:norm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If you're interested in exploring how drama can enhance language learning in the classroom, take a look at the following…</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956150EB-BF0B-F19B-DC4A-E8D5DE7F73AB}"/>
              </a:ext>
            </a:extLst>
          </p:cNvPr>
          <p:cNvGraphicFramePr>
            <a:graphicFrameLocks noGrp="1"/>
          </p:cNvGraphicFramePr>
          <p:nvPr>
            <p:ph idx="1"/>
            <p:extLst>
              <p:ext uri="{D42A27DB-BD31-4B8C-83A1-F6EECF244321}">
                <p14:modId xmlns:p14="http://schemas.microsoft.com/office/powerpoint/2010/main" val="1633248375"/>
              </p:ext>
            </p:extLst>
          </p:nvPr>
        </p:nvGraphicFramePr>
        <p:xfrm>
          <a:off x="5136995" y="553616"/>
          <a:ext cx="6466741" cy="575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65A57E80-51DC-F774-4019-CD59F605D9D5}"/>
              </a:ext>
            </a:extLst>
          </p:cNvPr>
          <p:cNvSpPr>
            <a:spLocks noGrp="1"/>
          </p:cNvSpPr>
          <p:nvPr>
            <p:ph type="title"/>
          </p:nvPr>
        </p:nvSpPr>
        <p:spPr>
          <a:xfrm>
            <a:off x="429768" y="320040"/>
            <a:ext cx="6858000" cy="932688"/>
          </a:xfrm>
        </p:spPr>
        <p:txBody>
          <a:bodyPr anchor="b">
            <a:normAutofit/>
          </a:bodyPr>
          <a:lstStyle/>
          <a:p>
            <a:r>
              <a:rPr lang="en-GB" dirty="0">
                <a:latin typeface="Congenial Black" panose="02000503040000020004" pitchFamily="2" charset="0"/>
              </a:rPr>
              <a:t>Interesting Reads:</a:t>
            </a:r>
          </a:p>
        </p:txBody>
      </p:sp>
    </p:spTree>
    <p:extLst>
      <p:ext uri="{BB962C8B-B14F-4D97-AF65-F5344CB8AC3E}">
        <p14:creationId xmlns:p14="http://schemas.microsoft.com/office/powerpoint/2010/main" val="244534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709A-3CD7-5F04-F032-DFD07979E43F}"/>
              </a:ext>
            </a:extLst>
          </p:cNvPr>
          <p:cNvSpPr>
            <a:spLocks noGrp="1"/>
          </p:cNvSpPr>
          <p:nvPr>
            <p:ph type="title"/>
          </p:nvPr>
        </p:nvSpPr>
        <p:spPr>
          <a:xfrm>
            <a:off x="429768" y="411480"/>
            <a:ext cx="11045952" cy="1828800"/>
          </a:xfrm>
        </p:spPr>
        <p:txBody>
          <a:bodyPr anchor="t">
            <a:normAutofit/>
          </a:bodyPr>
          <a:lstStyle/>
          <a:p>
            <a:r>
              <a:rPr lang="en-GB" dirty="0">
                <a:latin typeface="Congenial Black" panose="02000503040000020004" pitchFamily="2" charset="0"/>
              </a:rPr>
              <a:t>Introduction</a:t>
            </a:r>
          </a:p>
        </p:txBody>
      </p:sp>
      <p:sp>
        <p:nvSpPr>
          <p:cNvPr id="3" name="Content Placeholder 2">
            <a:extLst>
              <a:ext uri="{FF2B5EF4-FFF2-40B4-BE49-F238E27FC236}">
                <a16:creationId xmlns:a16="http://schemas.microsoft.com/office/drawing/2014/main" id="{973F4A44-82C7-1961-3467-ED4B9ED476E9}"/>
              </a:ext>
            </a:extLst>
          </p:cNvPr>
          <p:cNvSpPr>
            <a:spLocks noGrp="1"/>
          </p:cNvSpPr>
          <p:nvPr>
            <p:ph sz="quarter" idx="13"/>
          </p:nvPr>
        </p:nvSpPr>
        <p:spPr>
          <a:xfrm>
            <a:off x="716280" y="1598470"/>
            <a:ext cx="10122902" cy="3858768"/>
          </a:xfrm>
        </p:spPr>
        <p:txBody>
          <a:bodyPr>
            <a:normAutofit/>
          </a:bodyPr>
          <a:lstStyle/>
          <a:p>
            <a:pPr marL="0" indent="0">
              <a:buNone/>
            </a:pPr>
            <a:endParaRPr lang="en-GB" dirty="0"/>
          </a:p>
          <a:p>
            <a:pPr marL="0" indent="0">
              <a:buNone/>
            </a:pPr>
            <a:r>
              <a:rPr lang="en-GB" sz="2400" b="1" dirty="0">
                <a:latin typeface="Calibri" panose="020F0502020204030204" pitchFamily="34" charset="0"/>
                <a:ea typeface="Calibri" panose="020F0502020204030204" pitchFamily="34" charset="0"/>
                <a:cs typeface="Calibri" panose="020F0502020204030204" pitchFamily="34" charset="0"/>
              </a:rPr>
              <a:t>Performing is widely regarded as a powerful tool for language learning—or at least, it should be. Yet, as language educators, we often find that the outcomes of classroom performances in the target language fall short of expectations. In our practice, we tend to focus on a specific language structure or topic, deliberately setting aside the acting component and the skills it demands, along with its potential benefits. </a:t>
            </a:r>
          </a:p>
        </p:txBody>
      </p:sp>
    </p:spTree>
    <p:extLst>
      <p:ext uri="{BB962C8B-B14F-4D97-AF65-F5344CB8AC3E}">
        <p14:creationId xmlns:p14="http://schemas.microsoft.com/office/powerpoint/2010/main" val="30626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72A9-7B37-9A82-8A74-FB13C3E14586}"/>
              </a:ext>
            </a:extLst>
          </p:cNvPr>
          <p:cNvSpPr>
            <a:spLocks noGrp="1"/>
          </p:cNvSpPr>
          <p:nvPr>
            <p:ph type="title"/>
          </p:nvPr>
        </p:nvSpPr>
        <p:spPr>
          <a:xfrm>
            <a:off x="429766" y="196472"/>
            <a:ext cx="4573413" cy="932688"/>
          </a:xfrm>
        </p:spPr>
        <p:txBody>
          <a:bodyPr anchor="b">
            <a:normAutofit/>
          </a:bodyPr>
          <a:lstStyle/>
          <a:p>
            <a:r>
              <a:rPr lang="en-GB" sz="3000" dirty="0">
                <a:latin typeface="Congenial Black" panose="02000503040000020004" pitchFamily="2" charset="0"/>
              </a:rPr>
              <a:t>This is what usually happens </a:t>
            </a:r>
          </a:p>
        </p:txBody>
      </p:sp>
      <p:sp>
        <p:nvSpPr>
          <p:cNvPr id="3" name="Content Placeholder 2">
            <a:extLst>
              <a:ext uri="{FF2B5EF4-FFF2-40B4-BE49-F238E27FC236}">
                <a16:creationId xmlns:a16="http://schemas.microsoft.com/office/drawing/2014/main" id="{205083BD-DD77-6B8E-304C-DB28060CD482}"/>
              </a:ext>
            </a:extLst>
          </p:cNvPr>
          <p:cNvSpPr>
            <a:spLocks noGrp="1"/>
          </p:cNvSpPr>
          <p:nvPr>
            <p:ph sz="quarter" idx="14"/>
          </p:nvPr>
        </p:nvSpPr>
        <p:spPr>
          <a:xfrm>
            <a:off x="429766" y="1129160"/>
            <a:ext cx="5007207" cy="5687321"/>
          </a:xfrm>
        </p:spPr>
        <p:txBody>
          <a:bodyPr>
            <a:normAutofit/>
          </a:bodyPr>
          <a:lstStyle/>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Teach a topic/structure.</a:t>
            </a:r>
          </a:p>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Get pupils to create a role-play using a prescribed structure or model.</a:t>
            </a:r>
          </a:p>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Give very little time for rehearsal (usually a few minutes in the lesson)</a:t>
            </a:r>
          </a:p>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Get pupils to perform.</a:t>
            </a:r>
          </a:p>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Assess briefly (it doesn’t really count) </a:t>
            </a:r>
          </a:p>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Give a round of applause.</a:t>
            </a:r>
          </a:p>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Get crossed if someone is messing around while performing.</a:t>
            </a:r>
          </a:p>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Feel sorry for those who try very hard but give a lifeless/ boring performance.</a:t>
            </a:r>
          </a:p>
          <a:p>
            <a:pPr lvl="0">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Keep smiling in an encouraging way no matter how dire the performance is.</a:t>
            </a:r>
          </a:p>
          <a:p>
            <a:pPr>
              <a:lnSpc>
                <a:spcPct val="110000"/>
              </a:lnSpc>
            </a:pPr>
            <a:endParaRPr lang="en-GB" sz="1500" dirty="0"/>
          </a:p>
        </p:txBody>
      </p:sp>
      <p:pic>
        <p:nvPicPr>
          <p:cNvPr id="2050" name="Picture 2" descr="Free Knight Theatre illustration and picture">
            <a:extLst>
              <a:ext uri="{FF2B5EF4-FFF2-40B4-BE49-F238E27FC236}">
                <a16:creationId xmlns:a16="http://schemas.microsoft.com/office/drawing/2014/main" id="{05451D88-9C12-59C3-1C84-96D95AA481D8}"/>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12176" r="12174" b="-2"/>
          <a:stretch>
            <a:fillRect/>
          </a:stretch>
        </p:blipFill>
        <p:spPr bwMode="auto">
          <a:xfrm>
            <a:off x="5737593" y="10"/>
            <a:ext cx="6454407" cy="639914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35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3729-05AD-9591-DA55-A114A3947CC5}"/>
              </a:ext>
            </a:extLst>
          </p:cNvPr>
          <p:cNvSpPr>
            <a:spLocks noGrp="1"/>
          </p:cNvSpPr>
          <p:nvPr>
            <p:ph type="title"/>
          </p:nvPr>
        </p:nvSpPr>
        <p:spPr>
          <a:xfrm>
            <a:off x="5075661" y="-345988"/>
            <a:ext cx="6035040" cy="1143000"/>
          </a:xfrm>
        </p:spPr>
        <p:txBody>
          <a:bodyPr anchor="b">
            <a:normAutofit/>
          </a:bodyPr>
          <a:lstStyle/>
          <a:p>
            <a:r>
              <a:rPr lang="en-GB" dirty="0">
                <a:latin typeface="Congenial Black" panose="02000503040000020004" pitchFamily="2" charset="0"/>
              </a:rPr>
              <a:t>The result:</a:t>
            </a:r>
          </a:p>
        </p:txBody>
      </p:sp>
      <p:sp>
        <p:nvSpPr>
          <p:cNvPr id="3" name="Content Placeholder 2">
            <a:extLst>
              <a:ext uri="{FF2B5EF4-FFF2-40B4-BE49-F238E27FC236}">
                <a16:creationId xmlns:a16="http://schemas.microsoft.com/office/drawing/2014/main" id="{5CC80F72-EE28-F8ED-6AAB-FD0F667E3D30}"/>
              </a:ext>
            </a:extLst>
          </p:cNvPr>
          <p:cNvSpPr>
            <a:spLocks noGrp="1"/>
          </p:cNvSpPr>
          <p:nvPr>
            <p:ph sz="quarter" idx="14"/>
          </p:nvPr>
        </p:nvSpPr>
        <p:spPr>
          <a:xfrm>
            <a:off x="5075661" y="937465"/>
            <a:ext cx="6509787" cy="5461687"/>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We often find ourselves frustrated, expecting our pupils to perform like Robert De Niro—just in the target language. What we actually witness are children reciting muddled role-plays that made sense only to them. They dive into the dictionary, eager to express themselves, but the audience is usually left utterly baffled. The result? A bit of a shambles. Most pupils genuinely enjoy performing, just not in the target language. They want it to sound authentic and meaningful, but lack the linguistic tools to deliver a clear, accurate performance that others can follow and enjoy</a:t>
            </a:r>
            <a:r>
              <a:rPr lang="en-GB" sz="2000" dirty="0">
                <a:latin typeface="Calibri" panose="020F0502020204030204" pitchFamily="34" charset="0"/>
                <a:ea typeface="Calibri" panose="020F0502020204030204" pitchFamily="34" charset="0"/>
                <a:cs typeface="Calibri" panose="020F0502020204030204" pitchFamily="34" charset="0"/>
              </a:rPr>
              <a:t>.</a:t>
            </a:r>
          </a:p>
        </p:txBody>
      </p:sp>
      <p:pic>
        <p:nvPicPr>
          <p:cNvPr id="3074" name="Picture 2" descr="Free Ache Adult photo and picture">
            <a:extLst>
              <a:ext uri="{FF2B5EF4-FFF2-40B4-BE49-F238E27FC236}">
                <a16:creationId xmlns:a16="http://schemas.microsoft.com/office/drawing/2014/main" id="{7938EB43-FDDA-F5DE-83F4-33BBA2530A90}"/>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5925" b="5925"/>
          <a:stretch>
            <a:fillRect/>
          </a:stretch>
        </p:blipFill>
        <p:spPr bwMode="auto">
          <a:xfrm>
            <a:off x="0" y="0"/>
            <a:ext cx="4843463" cy="63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41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C1787-4D78-EB23-DDAE-F4C4AA0BF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21B4A-60C9-7090-2E1F-6D202EF22948}"/>
              </a:ext>
            </a:extLst>
          </p:cNvPr>
          <p:cNvSpPr>
            <a:spLocks noGrp="1"/>
          </p:cNvSpPr>
          <p:nvPr>
            <p:ph type="title"/>
          </p:nvPr>
        </p:nvSpPr>
        <p:spPr>
          <a:xfrm>
            <a:off x="4511157" y="213525"/>
            <a:ext cx="6766560" cy="932688"/>
          </a:xfrm>
        </p:spPr>
        <p:txBody>
          <a:bodyPr anchor="b">
            <a:normAutofit fontScale="90000"/>
          </a:bodyPr>
          <a:lstStyle/>
          <a:p>
            <a:br>
              <a:rPr lang="en-GB" sz="2000" b="1" dirty="0"/>
            </a:br>
            <a:r>
              <a:rPr lang="en-GB" sz="3600" b="1" dirty="0">
                <a:latin typeface="Congenial Black" panose="02000503040000020004" pitchFamily="2" charset="0"/>
              </a:rPr>
              <a:t>Why use plays and sketches?</a:t>
            </a:r>
            <a:br>
              <a:rPr lang="en-GB" sz="2000" dirty="0"/>
            </a:br>
            <a:endParaRPr lang="en-GB" sz="2000" dirty="0"/>
          </a:p>
        </p:txBody>
      </p:sp>
      <p:pic>
        <p:nvPicPr>
          <p:cNvPr id="4098" name="Picture 2" descr="Free Actor Theater illustration and picture">
            <a:extLst>
              <a:ext uri="{FF2B5EF4-FFF2-40B4-BE49-F238E27FC236}">
                <a16:creationId xmlns:a16="http://schemas.microsoft.com/office/drawing/2014/main" id="{953055F2-D9EE-D7C9-F230-83150AE93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243" r="31490" b="1"/>
          <a:stretch>
            <a:fillRect/>
          </a:stretch>
        </p:blipFill>
        <p:spPr bwMode="auto">
          <a:xfrm>
            <a:off x="20" y="10"/>
            <a:ext cx="4147906" cy="639914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ABB729-7889-F198-CB46-CF08C8F17944}"/>
              </a:ext>
            </a:extLst>
          </p:cNvPr>
          <p:cNvSpPr>
            <a:spLocks noGrp="1"/>
          </p:cNvSpPr>
          <p:nvPr>
            <p:ph sz="quarter" idx="14"/>
          </p:nvPr>
        </p:nvSpPr>
        <p:spPr>
          <a:xfrm>
            <a:off x="4306157" y="997931"/>
            <a:ext cx="7475838" cy="5741196"/>
          </a:xfrm>
        </p:spPr>
        <p:txBody>
          <a:bodyPr>
            <a:normAutofit fontScale="92500" lnSpcReduction="10000"/>
          </a:bodyPr>
          <a:lstStyle/>
          <a:p>
            <a:pPr marL="342900" lvl="0" indent="-342900">
              <a:lnSpc>
                <a:spcPct val="110000"/>
              </a:lnSpc>
              <a:buFont typeface="+mj-lt"/>
              <a:buAutoNum type="arabicParenR"/>
            </a:pPr>
            <a:r>
              <a:rPr lang="en-GB" dirty="0">
                <a:effectLst/>
                <a:latin typeface="Calibri" panose="020F0502020204030204" pitchFamily="34" charset="0"/>
                <a:ea typeface="Calibri" panose="020F0502020204030204" pitchFamily="34" charset="0"/>
                <a:cs typeface="Calibri" panose="020F0502020204030204" pitchFamily="34" charset="0"/>
              </a:rPr>
              <a:t>Pupils want their performance to be accurate. By performing a pre-written script, they do not have to worry about accuracy and can focus on their acting and their delivery in the target language. Participating in plays requires active communication. Learners need to listen, respond, and engage in conversations, helping to improve both verbal and non-verbal communication skills.</a:t>
            </a:r>
          </a:p>
          <a:p>
            <a:pPr marL="342900" lvl="0" indent="-342900">
              <a:lnSpc>
                <a:spcPct val="110000"/>
              </a:lnSpc>
              <a:buFont typeface="+mj-lt"/>
              <a:buAutoNum type="arabicParenR"/>
            </a:pPr>
            <a:r>
              <a:rPr lang="en-GB" dirty="0">
                <a:effectLst/>
                <a:latin typeface="Calibri" panose="020F0502020204030204" pitchFamily="34" charset="0"/>
                <a:ea typeface="Calibri" panose="020F0502020204030204" pitchFamily="34" charset="0"/>
                <a:cs typeface="Calibri" panose="020F0502020204030204" pitchFamily="34" charset="0"/>
              </a:rPr>
              <a:t>Before getting pupils to perform it is important to use the play/sketch as an opportunity to access and understand language out of a specific context. Pupils need to understand the situations, the plot and the effects contained in the script to be able to perform convincingly. Plays and sketches can, therefore, be used as reading activities in line with the MFL Framework (“being sensitive to the written word”)</a:t>
            </a:r>
          </a:p>
          <a:p>
            <a:pPr marL="342900" lvl="0" indent="-342900">
              <a:lnSpc>
                <a:spcPct val="110000"/>
              </a:lnSpc>
              <a:spcAft>
                <a:spcPts val="800"/>
              </a:spcAft>
              <a:buFont typeface="+mj-lt"/>
              <a:buAutoNum type="arabicParenR"/>
            </a:pPr>
            <a:r>
              <a:rPr lang="en-GB" dirty="0">
                <a:effectLst/>
                <a:latin typeface="Calibri" panose="020F0502020204030204" pitchFamily="34" charset="0"/>
                <a:ea typeface="Calibri" panose="020F0502020204030204" pitchFamily="34" charset="0"/>
                <a:cs typeface="Calibri" panose="020F0502020204030204" pitchFamily="34" charset="0"/>
              </a:rPr>
              <a:t>All pupils have the same script; the audience (the other pupils) should not have any problems with comprehension.</a:t>
            </a:r>
          </a:p>
          <a:p>
            <a:pPr marL="342900" lvl="0" indent="-342900">
              <a:lnSpc>
                <a:spcPct val="110000"/>
              </a:lnSpc>
              <a:spcAft>
                <a:spcPts val="800"/>
              </a:spcAft>
              <a:buFont typeface="+mj-lt"/>
              <a:buAutoNum type="arabicParenR"/>
            </a:pPr>
            <a:r>
              <a:rPr lang="en-GB" dirty="0">
                <a:effectLst/>
                <a:latin typeface="Calibri" panose="020F0502020204030204" pitchFamily="34" charset="0"/>
                <a:ea typeface="Calibri" panose="020F0502020204030204" pitchFamily="34" charset="0"/>
                <a:cs typeface="Calibri" panose="020F0502020204030204" pitchFamily="34" charset="0"/>
              </a:rPr>
              <a:t>Pupils are encouraged to memorise longer responses; by doing so they develop retention and recall strategies. They also gain in confidence by being able to express themselves accurately. Associating language with actions, emotions, and situations in a play enhances memory retention. Learners are more likely to remember vocabulary and phrases when they are linked to specific experiences in a dramatic context.</a:t>
            </a:r>
          </a:p>
          <a:p>
            <a:pPr marL="0" indent="0">
              <a:lnSpc>
                <a:spcPct val="110000"/>
              </a:lnSpc>
              <a:buNone/>
            </a:pPr>
            <a:endParaRPr lang="en-GB" sz="1300" dirty="0"/>
          </a:p>
        </p:txBody>
      </p:sp>
    </p:spTree>
    <p:extLst>
      <p:ext uri="{BB962C8B-B14F-4D97-AF65-F5344CB8AC3E}">
        <p14:creationId xmlns:p14="http://schemas.microsoft.com/office/powerpoint/2010/main" val="288581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39D03-AC45-C57F-DC7D-13F7BB5533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51393-7DA7-E18F-BBC8-7342C4B735F3}"/>
              </a:ext>
            </a:extLst>
          </p:cNvPr>
          <p:cNvSpPr>
            <a:spLocks noGrp="1"/>
          </p:cNvSpPr>
          <p:nvPr>
            <p:ph idx="1"/>
          </p:nvPr>
        </p:nvSpPr>
        <p:spPr>
          <a:xfrm>
            <a:off x="4511156" y="1269533"/>
            <a:ext cx="7252475" cy="4901184"/>
          </a:xfrm>
        </p:spPr>
        <p:txBody>
          <a:bodyPr>
            <a:normAutofit/>
          </a:bodyPr>
          <a:lstStyle/>
          <a:p>
            <a:pPr marL="0" lvl="0" indent="0">
              <a:lnSpc>
                <a:spcPct val="107000"/>
              </a:lnSpc>
              <a:buNone/>
            </a:pPr>
            <a:r>
              <a:rPr lang="en-GB" dirty="0">
                <a:effectLst/>
                <a:latin typeface="Calibri" panose="020F0502020204030204" pitchFamily="34" charset="0"/>
                <a:ea typeface="Calibri" panose="020F0502020204030204" pitchFamily="34" charset="0"/>
                <a:cs typeface="Times New Roman" panose="02020603050405020304" pitchFamily="18" charset="0"/>
              </a:rPr>
              <a:t>5)  The evaluation doesn't revolve around generating language (since everyone follows the same script), but rather centres on its presentation—accent, intonation, and flow. Amidst the GCSE speaking exam frenzy, the focus often fixates on content, overshadowing crucial elements like accent, delivery, and flow, which are integral components of the grading criteria.</a:t>
            </a:r>
          </a:p>
          <a:p>
            <a:pPr marL="0" lv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6)  Drama provides a real-life context for language use. When learners are engaged in a dramatic scene or play, they are using language in a meaningful and contextual way, which aids in better understanding and retention.</a:t>
            </a:r>
          </a:p>
          <a:p>
            <a:pPr>
              <a:buNone/>
            </a:pPr>
            <a:r>
              <a:rPr lang="en-GB" kern="0" dirty="0">
                <a:effectLst/>
                <a:latin typeface="Calibri" panose="020F0502020204030204" pitchFamily="34" charset="0"/>
                <a:ea typeface="Calibri" panose="020F0502020204030204" pitchFamily="34" charset="0"/>
                <a:cs typeface="Times New Roman" panose="02020603050405020304" pitchFamily="18" charset="0"/>
              </a:rPr>
              <a:t>7)  Drama often involves exploring different cultural contexts. This exposure helps learners not only understand the language but also the cultural nuances, idioms, and expressions, making their language use more authentic.</a:t>
            </a:r>
            <a:endParaRPr lang="en-GB" dirty="0"/>
          </a:p>
        </p:txBody>
      </p:sp>
      <p:pic>
        <p:nvPicPr>
          <p:cNvPr id="4" name="Picture 2" descr="Free Actor Theater illustration and picture">
            <a:extLst>
              <a:ext uri="{FF2B5EF4-FFF2-40B4-BE49-F238E27FC236}">
                <a16:creationId xmlns:a16="http://schemas.microsoft.com/office/drawing/2014/main" id="{4AF4D350-4DB1-663B-DB86-CA4C187D9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243" r="31490" b="1"/>
          <a:stretch>
            <a:fillRect/>
          </a:stretch>
        </p:blipFill>
        <p:spPr bwMode="auto">
          <a:xfrm>
            <a:off x="20" y="10"/>
            <a:ext cx="4147906" cy="639914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5200085-CF09-9C17-F68C-0775443B162A}"/>
              </a:ext>
            </a:extLst>
          </p:cNvPr>
          <p:cNvSpPr>
            <a:spLocks noGrp="1"/>
          </p:cNvSpPr>
          <p:nvPr>
            <p:ph type="title"/>
          </p:nvPr>
        </p:nvSpPr>
        <p:spPr>
          <a:xfrm>
            <a:off x="4511157" y="213525"/>
            <a:ext cx="6766560" cy="932688"/>
          </a:xfrm>
        </p:spPr>
        <p:txBody>
          <a:bodyPr anchor="b">
            <a:normAutofit fontScale="90000"/>
          </a:bodyPr>
          <a:lstStyle/>
          <a:p>
            <a:br>
              <a:rPr lang="en-GB" sz="2000" b="1" dirty="0"/>
            </a:br>
            <a:r>
              <a:rPr lang="en-GB" sz="3600" b="1" dirty="0">
                <a:latin typeface="Congenial Black" panose="02000503040000020004" pitchFamily="2" charset="0"/>
              </a:rPr>
              <a:t>Why use plays and sketches?</a:t>
            </a:r>
            <a:br>
              <a:rPr lang="en-GB" sz="2000" dirty="0"/>
            </a:br>
            <a:endParaRPr lang="en-GB" sz="2000" dirty="0"/>
          </a:p>
        </p:txBody>
      </p:sp>
    </p:spTree>
    <p:extLst>
      <p:ext uri="{BB962C8B-B14F-4D97-AF65-F5344CB8AC3E}">
        <p14:creationId xmlns:p14="http://schemas.microsoft.com/office/powerpoint/2010/main" val="31821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807D-CB81-AEF6-9D27-84BD687D1CF7}"/>
              </a:ext>
            </a:extLst>
          </p:cNvPr>
          <p:cNvSpPr>
            <a:spLocks noGrp="1"/>
          </p:cNvSpPr>
          <p:nvPr>
            <p:ph type="title"/>
          </p:nvPr>
        </p:nvSpPr>
        <p:spPr>
          <a:xfrm>
            <a:off x="429768" y="320040"/>
            <a:ext cx="6858000" cy="932688"/>
          </a:xfrm>
        </p:spPr>
        <p:txBody>
          <a:bodyPr anchor="b">
            <a:normAutofit/>
          </a:bodyPr>
          <a:lstStyle/>
          <a:p>
            <a:r>
              <a:rPr lang="en-GB" dirty="0">
                <a:latin typeface="Congenial Black" panose="02000503040000020004" pitchFamily="2" charset="0"/>
              </a:rPr>
              <a:t>Points to consider:</a:t>
            </a:r>
          </a:p>
        </p:txBody>
      </p:sp>
      <p:sp>
        <p:nvSpPr>
          <p:cNvPr id="3" name="Content Placeholder 2">
            <a:extLst>
              <a:ext uri="{FF2B5EF4-FFF2-40B4-BE49-F238E27FC236}">
                <a16:creationId xmlns:a16="http://schemas.microsoft.com/office/drawing/2014/main" id="{FC66FD68-FCF5-DF51-AAE4-B9A1663FD4BF}"/>
              </a:ext>
            </a:extLst>
          </p:cNvPr>
          <p:cNvSpPr>
            <a:spLocks noGrp="1"/>
          </p:cNvSpPr>
          <p:nvPr>
            <p:ph sz="quarter" idx="14"/>
          </p:nvPr>
        </p:nvSpPr>
        <p:spPr>
          <a:xfrm>
            <a:off x="429768" y="1380744"/>
            <a:ext cx="6858000" cy="4983480"/>
          </a:xfrm>
        </p:spPr>
        <p:txBody>
          <a:bodyPr>
            <a:normAutofit/>
          </a:bodyPr>
          <a:lstStyle/>
          <a:p>
            <a:pPr>
              <a:spcAft>
                <a:spcPts val="800"/>
              </a:spcAft>
              <a:buNone/>
            </a:pPr>
            <a:r>
              <a:rPr lang="en-GB" sz="2800" b="1" dirty="0">
                <a:effectLst/>
                <a:latin typeface="Calibri" panose="020F0502020204030204" pitchFamily="34" charset="0"/>
                <a:ea typeface="Calibri" panose="020F0502020204030204" pitchFamily="34" charset="0"/>
                <a:cs typeface="Calibri" panose="020F0502020204030204" pitchFamily="34" charset="0"/>
              </a:rPr>
              <a:t>Planning:</a:t>
            </a:r>
          </a:p>
          <a:p>
            <a:pPr>
              <a:spcAft>
                <a:spcPts val="800"/>
              </a:spcAft>
              <a:buNone/>
            </a:pPr>
            <a:r>
              <a:rPr lang="en-GB" sz="2000" dirty="0">
                <a:effectLst/>
                <a:latin typeface="Calibri" panose="020F0502020204030204" pitchFamily="34" charset="0"/>
                <a:ea typeface="Calibri" panose="020F0502020204030204" pitchFamily="34" charset="0"/>
                <a:cs typeface="Calibri" panose="020F0502020204030204" pitchFamily="34" charset="0"/>
              </a:rPr>
              <a:t>    The preparatory work and the delivery of the performance require some time. Tailor the approach to suit your preferences and the needs of your students. Consider the option of </a:t>
            </a:r>
            <a:r>
              <a:rPr lang="en-GB" sz="2000" b="1" dirty="0">
                <a:effectLst/>
                <a:latin typeface="Calibri" panose="020F0502020204030204" pitchFamily="34" charset="0"/>
                <a:ea typeface="Calibri" panose="020F0502020204030204" pitchFamily="34" charset="0"/>
                <a:cs typeface="Calibri" panose="020F0502020204030204" pitchFamily="34" charset="0"/>
              </a:rPr>
              <a:t>unfolding it gradually across multiple weeks</a:t>
            </a:r>
            <a:r>
              <a:rPr lang="en-GB" sz="2000" dirty="0">
                <a:effectLst/>
                <a:latin typeface="Calibri" panose="020F0502020204030204" pitchFamily="34" charset="0"/>
                <a:ea typeface="Calibri" panose="020F0502020204030204" pitchFamily="34" charset="0"/>
                <a:cs typeface="Calibri" panose="020F0502020204030204" pitchFamily="34" charset="0"/>
              </a:rPr>
              <a:t>, with groups showcasing their talents at regular intervals based on a set schedule. Alternatively, you might opt for an immersive experience, </a:t>
            </a:r>
            <a:r>
              <a:rPr lang="en-GB" sz="2000" b="1" dirty="0">
                <a:effectLst/>
                <a:latin typeface="Calibri" panose="020F0502020204030204" pitchFamily="34" charset="0"/>
                <a:ea typeface="Calibri" panose="020F0502020204030204" pitchFamily="34" charset="0"/>
                <a:cs typeface="Calibri" panose="020F0502020204030204" pitchFamily="34" charset="0"/>
              </a:rPr>
              <a:t>dedicating a block of lessons </a:t>
            </a:r>
            <a:r>
              <a:rPr lang="en-GB" sz="2000" dirty="0">
                <a:effectLst/>
                <a:latin typeface="Calibri" panose="020F0502020204030204" pitchFamily="34" charset="0"/>
                <a:ea typeface="Calibri" panose="020F0502020204030204" pitchFamily="34" charset="0"/>
                <a:cs typeface="Calibri" panose="020F0502020204030204" pitchFamily="34" charset="0"/>
              </a:rPr>
              <a:t>culminating in a grand finale. The choice is yours; just ensure it aligns with your vision and resonates with your pupils.</a:t>
            </a:r>
          </a:p>
          <a:p>
            <a:endParaRPr lang="en-GB" dirty="0"/>
          </a:p>
        </p:txBody>
      </p:sp>
      <p:pic>
        <p:nvPicPr>
          <p:cNvPr id="5122" name="Picture 2" descr="Free Write Notebook photo and picture">
            <a:extLst>
              <a:ext uri="{FF2B5EF4-FFF2-40B4-BE49-F238E27FC236}">
                <a16:creationId xmlns:a16="http://schemas.microsoft.com/office/drawing/2014/main" id="{EFCA0014-4C60-4FD4-261F-7CB30A5A2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55" b="1"/>
          <a:stretch>
            <a:fillRect/>
          </a:stretch>
        </p:blipFill>
        <p:spPr bwMode="auto">
          <a:xfrm>
            <a:off x="8046768" y="10"/>
            <a:ext cx="4145232" cy="639914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1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9583-C9DE-8E36-BF57-674EC9AB06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EE342-766F-BC74-2034-57749411AD40}"/>
              </a:ext>
            </a:extLst>
          </p:cNvPr>
          <p:cNvSpPr>
            <a:spLocks noGrp="1"/>
          </p:cNvSpPr>
          <p:nvPr>
            <p:ph sz="quarter" idx="14"/>
          </p:nvPr>
        </p:nvSpPr>
        <p:spPr>
          <a:xfrm>
            <a:off x="429768" y="1408176"/>
            <a:ext cx="4821854" cy="4041648"/>
          </a:xfrm>
        </p:spPr>
        <p:txBody>
          <a:bodyPr>
            <a:normAutofit/>
          </a:bodyPr>
          <a:lstStyle/>
          <a:p>
            <a:pPr>
              <a:spcAft>
                <a:spcPts val="800"/>
              </a:spcAft>
              <a:buNone/>
            </a:pPr>
            <a:r>
              <a:rPr lang="en-GB" sz="2800" b="1" dirty="0">
                <a:effectLst/>
                <a:latin typeface="Calibri" panose="020F0502020204030204" pitchFamily="34" charset="0"/>
                <a:ea typeface="Calibri" panose="020F0502020204030204" pitchFamily="34" charset="0"/>
                <a:cs typeface="Calibri" panose="020F0502020204030204" pitchFamily="34" charset="0"/>
              </a:rPr>
              <a:t>Feedback and assessment </a:t>
            </a:r>
          </a:p>
          <a:p>
            <a:pPr>
              <a:buNone/>
            </a:pPr>
            <a:r>
              <a:rPr lang="en-GB" sz="2000" kern="0" dirty="0">
                <a:effectLst/>
                <a:latin typeface="Calibri" panose="020F0502020204030204" pitchFamily="34" charset="0"/>
                <a:ea typeface="Calibri" panose="020F0502020204030204" pitchFamily="34" charset="0"/>
                <a:cs typeface="Calibri" panose="020F0502020204030204" pitchFamily="34" charset="0"/>
              </a:rPr>
              <a:t>	The performance serves as a valuable assessment opportunity. Whether you opt for assigning grades or values to individual students, it's crucial to thoroughly evaluate their performance. Additionally, integrating peer assessment can be a fantastic method to underscore and clarify the language criteria for all pupils</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7170" name="Picture 2" descr="Free Feedback Communication illustration and picture">
            <a:extLst>
              <a:ext uri="{FF2B5EF4-FFF2-40B4-BE49-F238E27FC236}">
                <a16:creationId xmlns:a16="http://schemas.microsoft.com/office/drawing/2014/main" id="{ABA0B022-7937-E015-F649-DB5A8506B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56"/>
          <a:stretch>
            <a:fillRect/>
          </a:stretch>
        </p:blipFill>
        <p:spPr bwMode="auto">
          <a:xfrm>
            <a:off x="5737594" y="10"/>
            <a:ext cx="6454406" cy="639914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414B0CB-5A72-5B90-A841-CB771E96D1B7}"/>
              </a:ext>
            </a:extLst>
          </p:cNvPr>
          <p:cNvSpPr>
            <a:spLocks noGrp="1"/>
          </p:cNvSpPr>
          <p:nvPr>
            <p:ph type="title"/>
          </p:nvPr>
        </p:nvSpPr>
        <p:spPr>
          <a:xfrm>
            <a:off x="429768" y="320040"/>
            <a:ext cx="6858000" cy="932688"/>
          </a:xfrm>
        </p:spPr>
        <p:txBody>
          <a:bodyPr anchor="b">
            <a:normAutofit/>
          </a:bodyPr>
          <a:lstStyle/>
          <a:p>
            <a:r>
              <a:rPr lang="en-GB" dirty="0">
                <a:latin typeface="Congenial Black" panose="02000503040000020004" pitchFamily="2" charset="0"/>
              </a:rPr>
              <a:t>Points to consider:</a:t>
            </a:r>
          </a:p>
        </p:txBody>
      </p:sp>
    </p:spTree>
    <p:extLst>
      <p:ext uri="{BB962C8B-B14F-4D97-AF65-F5344CB8AC3E}">
        <p14:creationId xmlns:p14="http://schemas.microsoft.com/office/powerpoint/2010/main" val="203867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1EE9B-01E6-2E62-CC38-02FE1AB339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E30BD-DAC1-EB83-5D3A-31698D5B8948}"/>
              </a:ext>
            </a:extLst>
          </p:cNvPr>
          <p:cNvSpPr>
            <a:spLocks noGrp="1"/>
          </p:cNvSpPr>
          <p:nvPr>
            <p:ph sz="quarter" idx="14"/>
          </p:nvPr>
        </p:nvSpPr>
        <p:spPr>
          <a:xfrm>
            <a:off x="429768" y="1412119"/>
            <a:ext cx="5307826" cy="4617977"/>
          </a:xfrm>
        </p:spPr>
        <p:txBody>
          <a:bodyPr>
            <a:normAutofit/>
          </a:bodyPr>
          <a:lstStyle/>
          <a:p>
            <a:pPr>
              <a:lnSpc>
                <a:spcPct val="110000"/>
              </a:lnSpc>
              <a:spcAft>
                <a:spcPts val="800"/>
              </a:spcAft>
              <a:buNone/>
            </a:pPr>
            <a:r>
              <a:rPr lang="en-GB" sz="2800" b="1" dirty="0">
                <a:effectLst/>
                <a:latin typeface="Calibri" panose="020F0502020204030204" pitchFamily="34" charset="0"/>
                <a:ea typeface="Calibri" panose="020F0502020204030204" pitchFamily="34" charset="0"/>
                <a:cs typeface="Calibri" panose="020F0502020204030204" pitchFamily="34" charset="0"/>
              </a:rPr>
              <a:t>Celebrate success:</a:t>
            </a:r>
          </a:p>
          <a:p>
            <a:pPr>
              <a:lnSpc>
                <a:spcPct val="110000"/>
              </a:lnSpc>
              <a:spcAft>
                <a:spcPts val="800"/>
              </a:spcAft>
              <a:buNone/>
            </a:pPr>
            <a:r>
              <a:rPr lang="en-GB" sz="1500" dirty="0">
                <a:effectLst/>
              </a:rPr>
              <a:t>	</a:t>
            </a:r>
            <a:r>
              <a:rPr lang="en-GB" sz="2000" dirty="0">
                <a:effectLst/>
                <a:latin typeface="Calibri" panose="020F0502020204030204" pitchFamily="34" charset="0"/>
                <a:ea typeface="Calibri" panose="020F0502020204030204" pitchFamily="34" charset="0"/>
                <a:cs typeface="Calibri" panose="020F0502020204030204" pitchFamily="34" charset="0"/>
              </a:rPr>
              <a:t>Besides applauding their efforts and providing verbal recognition for their hard work, students could receive an achievement certificate, postcard to their parents, etc.  You could also compile videos or pictures from the performance into a showcase. This can be shared with the school community, parents, and even on social media platforms. It's a great way to document their achievement, but as usual check safeguarding requirements </a:t>
            </a:r>
            <a:r>
              <a:rPr lang="en-GB" sz="2000" dirty="0">
                <a:latin typeface="Calibri" panose="020F0502020204030204" pitchFamily="34" charset="0"/>
                <a:ea typeface="Calibri" panose="020F0502020204030204" pitchFamily="34" charset="0"/>
                <a:cs typeface="Calibri" panose="020F0502020204030204" pitchFamily="34" charset="0"/>
              </a:rPr>
              <a:t>(</a:t>
            </a:r>
            <a:r>
              <a:rPr lang="en-GB" sz="2000" b="1" dirty="0">
                <a:latin typeface="Calibri" panose="020F0502020204030204" pitchFamily="34" charset="0"/>
                <a:ea typeface="Calibri" panose="020F0502020204030204" pitchFamily="34" charset="0"/>
                <a:cs typeface="Calibri" panose="020F0502020204030204" pitchFamily="34" charset="0"/>
              </a:rPr>
              <a:t>check for permissions and school policies first</a:t>
            </a:r>
            <a:r>
              <a:rPr lang="en-GB" sz="2000" dirty="0">
                <a:latin typeface="Calibri" panose="020F0502020204030204" pitchFamily="34" charset="0"/>
                <a:ea typeface="Calibri" panose="020F0502020204030204" pitchFamily="34" charset="0"/>
                <a:cs typeface="Calibri" panose="020F0502020204030204" pitchFamily="34" charset="0"/>
              </a:rPr>
              <a:t>)</a:t>
            </a:r>
            <a:r>
              <a:rPr lang="en-GB" sz="2000" dirty="0">
                <a:effectLst/>
                <a:latin typeface="Calibri" panose="020F0502020204030204" pitchFamily="34" charset="0"/>
                <a:ea typeface="Calibri" panose="020F0502020204030204" pitchFamily="34" charset="0"/>
                <a:cs typeface="Calibri" panose="020F0502020204030204" pitchFamily="34" charset="0"/>
              </a:rPr>
              <a:t>.</a:t>
            </a:r>
          </a:p>
          <a:p>
            <a:pPr>
              <a:lnSpc>
                <a:spcPct val="110000"/>
              </a:lnSpc>
              <a:spcAft>
                <a:spcPts val="800"/>
              </a:spcAft>
              <a:buNone/>
            </a:pPr>
            <a:endParaRPr lang="en-GB" sz="1500" dirty="0"/>
          </a:p>
        </p:txBody>
      </p:sp>
      <p:pic>
        <p:nvPicPr>
          <p:cNvPr id="8194" name="Picture 2" descr="Free Success Celebration illustration and picture">
            <a:extLst>
              <a:ext uri="{FF2B5EF4-FFF2-40B4-BE49-F238E27FC236}">
                <a16:creationId xmlns:a16="http://schemas.microsoft.com/office/drawing/2014/main" id="{DC3E5F05-309D-5251-0066-A3FFE099C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8042"/>
          <a:stretch>
            <a:fillRect/>
          </a:stretch>
        </p:blipFill>
        <p:spPr bwMode="auto">
          <a:xfrm>
            <a:off x="5737594" y="10"/>
            <a:ext cx="6454406" cy="639914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3EB2C33-4929-411F-2599-387A21F29C74}"/>
              </a:ext>
            </a:extLst>
          </p:cNvPr>
          <p:cNvSpPr>
            <a:spLocks noGrp="1"/>
          </p:cNvSpPr>
          <p:nvPr>
            <p:ph type="title"/>
          </p:nvPr>
        </p:nvSpPr>
        <p:spPr>
          <a:xfrm>
            <a:off x="429768" y="320040"/>
            <a:ext cx="6858000" cy="932688"/>
          </a:xfrm>
        </p:spPr>
        <p:txBody>
          <a:bodyPr anchor="b">
            <a:normAutofit/>
          </a:bodyPr>
          <a:lstStyle/>
          <a:p>
            <a:r>
              <a:rPr lang="en-GB" dirty="0">
                <a:latin typeface="Congenial Black" panose="02000503040000020004" pitchFamily="2" charset="0"/>
              </a:rPr>
              <a:t>Points to consider:</a:t>
            </a:r>
          </a:p>
        </p:txBody>
      </p:sp>
    </p:spTree>
    <p:extLst>
      <p:ext uri="{BB962C8B-B14F-4D97-AF65-F5344CB8AC3E}">
        <p14:creationId xmlns:p14="http://schemas.microsoft.com/office/powerpoint/2010/main" val="3045136565"/>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docProps/app.xml><?xml version="1.0" encoding="utf-8"?>
<Properties xmlns="http://schemas.openxmlformats.org/officeDocument/2006/extended-properties" xmlns:vt="http://schemas.openxmlformats.org/officeDocument/2006/docPropsVTypes">
  <TotalTime>86</TotalTime>
  <Words>1106</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Congenial Black</vt:lpstr>
      <vt:lpstr>Neue Haas Grotesk Text Pro</vt:lpstr>
      <vt:lpstr>Oasis</vt:lpstr>
      <vt:lpstr>Using Drama in Languages Lessons</vt:lpstr>
      <vt:lpstr>Introduction</vt:lpstr>
      <vt:lpstr>This is what usually happens </vt:lpstr>
      <vt:lpstr>The result:</vt:lpstr>
      <vt:lpstr> Why use plays and sketches? </vt:lpstr>
      <vt:lpstr> Why use plays and sketches? </vt:lpstr>
      <vt:lpstr>Points to consider:</vt:lpstr>
      <vt:lpstr>Points to consider:</vt:lpstr>
      <vt:lpstr>Points to consider:</vt:lpstr>
      <vt:lpstr>Points to consider:</vt:lpstr>
      <vt:lpstr>Interesting Reads: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Gaelle Launay</dc:creator>
  <cp:lastModifiedBy>Gaelle Launay</cp:lastModifiedBy>
  <cp:revision>1</cp:revision>
  <dcterms:created xsi:type="dcterms:W3CDTF">2025-09-28T11:11:38Z</dcterms:created>
  <dcterms:modified xsi:type="dcterms:W3CDTF">2025-09-28T12:37:41Z</dcterms:modified>
</cp:coreProperties>
</file>